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99" r:id="rId4"/>
    <p:sldId id="300" r:id="rId5"/>
    <p:sldId id="301" r:id="rId6"/>
    <p:sldId id="518" r:id="rId7"/>
    <p:sldId id="519" r:id="rId8"/>
    <p:sldId id="310" r:id="rId9"/>
    <p:sldId id="311" r:id="rId10"/>
    <p:sldId id="312" r:id="rId11"/>
    <p:sldId id="31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E910A39-6B9E-4FFC-A263-F14513844929}">
          <p14:sldIdLst>
            <p14:sldId id="256"/>
          </p14:sldIdLst>
        </p14:section>
        <p14:section name="Section sans titre" id="{CBA895FE-5E56-460F-8EEF-A2249C362972}">
          <p14:sldIdLst>
            <p14:sldId id="298"/>
            <p14:sldId id="299"/>
            <p14:sldId id="300"/>
            <p14:sldId id="301"/>
            <p14:sldId id="518"/>
            <p14:sldId id="519"/>
            <p14:sldId id="310"/>
            <p14:sldId id="311"/>
            <p14:sldId id="312"/>
            <p14:sldId id="31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C8123E-97CC-4A88-BDCC-C5EDD2D20057}" v="1" dt="2024-11-07T20:06:48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e RHARRABI" userId="0718f7fd-5cbc-419a-adae-8ba31e8a4c5a" providerId="ADAL" clId="{D302DD01-759C-44C8-822E-B4B033EFE8E7}"/>
    <pc:docChg chg="delSld modSld addSection delSection modSection">
      <pc:chgData name="Hanane RHARRABI" userId="0718f7fd-5cbc-419a-adae-8ba31e8a4c5a" providerId="ADAL" clId="{D302DD01-759C-44C8-822E-B4B033EFE8E7}" dt="2024-11-07T17:31:55.014" v="11" actId="17851"/>
      <pc:docMkLst>
        <pc:docMk/>
      </pc:docMkLst>
      <pc:sldChg chg="modSp mod">
        <pc:chgData name="Hanane RHARRABI" userId="0718f7fd-5cbc-419a-adae-8ba31e8a4c5a" providerId="ADAL" clId="{D302DD01-759C-44C8-822E-B4B033EFE8E7}" dt="2024-11-07T17:31:48.225" v="10" actId="20577"/>
        <pc:sldMkLst>
          <pc:docMk/>
          <pc:sldMk cId="98516204" sldId="256"/>
        </pc:sldMkLst>
        <pc:spChg chg="mod">
          <ac:chgData name="Hanane RHARRABI" userId="0718f7fd-5cbc-419a-adae-8ba31e8a4c5a" providerId="ADAL" clId="{D302DD01-759C-44C8-822E-B4B033EFE8E7}" dt="2024-11-07T17:31:48.225" v="10" actId="20577"/>
          <ac:spMkLst>
            <pc:docMk/>
            <pc:sldMk cId="98516204" sldId="256"/>
            <ac:spMk id="2" creationId="{00000000-0000-0000-0000-000000000000}"/>
          </ac:spMkLst>
        </pc:spChg>
      </pc:sldChg>
      <pc:sldChg chg="del">
        <pc:chgData name="Hanane RHARRABI" userId="0718f7fd-5cbc-419a-adae-8ba31e8a4c5a" providerId="ADAL" clId="{D302DD01-759C-44C8-822E-B4B033EFE8E7}" dt="2024-11-07T17:31:24.653" v="4" actId="2696"/>
        <pc:sldMkLst>
          <pc:docMk/>
          <pc:sldMk cId="4137254406" sldId="273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3734588137" sldId="287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2302368862" sldId="289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819472766" sldId="303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1084835515" sldId="304"/>
        </pc:sldMkLst>
      </pc:sldChg>
      <pc:sldChg chg="del">
        <pc:chgData name="Hanane RHARRABI" userId="0718f7fd-5cbc-419a-adae-8ba31e8a4c5a" providerId="ADAL" clId="{D302DD01-759C-44C8-822E-B4B033EFE8E7}" dt="2024-11-07T17:31:38.451" v="7" actId="2696"/>
        <pc:sldMkLst>
          <pc:docMk/>
          <pc:sldMk cId="2142693110" sldId="308"/>
        </pc:sldMkLst>
      </pc:sldChg>
      <pc:sldChg chg="del">
        <pc:chgData name="Hanane RHARRABI" userId="0718f7fd-5cbc-419a-adae-8ba31e8a4c5a" providerId="ADAL" clId="{D302DD01-759C-44C8-822E-B4B033EFE8E7}" dt="2024-11-07T17:31:38.451" v="7" actId="2696"/>
        <pc:sldMkLst>
          <pc:docMk/>
          <pc:sldMk cId="2530512791" sldId="314"/>
        </pc:sldMkLst>
      </pc:sldChg>
      <pc:sldChg chg="del">
        <pc:chgData name="Hanane RHARRABI" userId="0718f7fd-5cbc-419a-adae-8ba31e8a4c5a" providerId="ADAL" clId="{D302DD01-759C-44C8-822E-B4B033EFE8E7}" dt="2024-11-07T17:31:38.451" v="7" actId="2696"/>
        <pc:sldMkLst>
          <pc:docMk/>
          <pc:sldMk cId="1402733247" sldId="315"/>
        </pc:sldMkLst>
      </pc:sldChg>
      <pc:sldChg chg="del">
        <pc:chgData name="Hanane RHARRABI" userId="0718f7fd-5cbc-419a-adae-8ba31e8a4c5a" providerId="ADAL" clId="{D302DD01-759C-44C8-822E-B4B033EFE8E7}" dt="2024-11-07T17:31:38.451" v="7" actId="2696"/>
        <pc:sldMkLst>
          <pc:docMk/>
          <pc:sldMk cId="1128860190" sldId="316"/>
        </pc:sldMkLst>
      </pc:sldChg>
      <pc:sldChg chg="del">
        <pc:chgData name="Hanane RHARRABI" userId="0718f7fd-5cbc-419a-adae-8ba31e8a4c5a" providerId="ADAL" clId="{D302DD01-759C-44C8-822E-B4B033EFE8E7}" dt="2024-11-07T17:31:41.849" v="8" actId="2696"/>
        <pc:sldMkLst>
          <pc:docMk/>
          <pc:sldMk cId="3448374642" sldId="317"/>
        </pc:sldMkLst>
      </pc:sldChg>
      <pc:sldChg chg="del">
        <pc:chgData name="Hanane RHARRABI" userId="0718f7fd-5cbc-419a-adae-8ba31e8a4c5a" providerId="ADAL" clId="{D302DD01-759C-44C8-822E-B4B033EFE8E7}" dt="2024-11-07T17:31:41.849" v="8" actId="2696"/>
        <pc:sldMkLst>
          <pc:docMk/>
          <pc:sldMk cId="3557976819" sldId="318"/>
        </pc:sldMkLst>
      </pc:sldChg>
      <pc:sldChg chg="del">
        <pc:chgData name="Hanane RHARRABI" userId="0718f7fd-5cbc-419a-adae-8ba31e8a4c5a" providerId="ADAL" clId="{D302DD01-759C-44C8-822E-B4B033EFE8E7}" dt="2024-11-07T17:31:41.849" v="8" actId="2696"/>
        <pc:sldMkLst>
          <pc:docMk/>
          <pc:sldMk cId="3450769235" sldId="319"/>
        </pc:sldMkLst>
      </pc:sldChg>
      <pc:sldChg chg="del">
        <pc:chgData name="Hanane RHARRABI" userId="0718f7fd-5cbc-419a-adae-8ba31e8a4c5a" providerId="ADAL" clId="{D302DD01-759C-44C8-822E-B4B033EFE8E7}" dt="2024-11-07T17:31:41.849" v="8" actId="2696"/>
        <pc:sldMkLst>
          <pc:docMk/>
          <pc:sldMk cId="2491434371" sldId="320"/>
        </pc:sldMkLst>
      </pc:sldChg>
      <pc:sldChg chg="del">
        <pc:chgData name="Hanane RHARRABI" userId="0718f7fd-5cbc-419a-adae-8ba31e8a4c5a" providerId="ADAL" clId="{D302DD01-759C-44C8-822E-B4B033EFE8E7}" dt="2024-11-07T17:31:24.653" v="4" actId="2696"/>
        <pc:sldMkLst>
          <pc:docMk/>
          <pc:sldMk cId="1549395546" sldId="321"/>
        </pc:sldMkLst>
      </pc:sldChg>
      <pc:sldChg chg="del">
        <pc:chgData name="Hanane RHARRABI" userId="0718f7fd-5cbc-419a-adae-8ba31e8a4c5a" providerId="ADAL" clId="{D302DD01-759C-44C8-822E-B4B033EFE8E7}" dt="2024-11-07T17:31:24.653" v="4" actId="2696"/>
        <pc:sldMkLst>
          <pc:docMk/>
          <pc:sldMk cId="1233616700" sldId="322"/>
        </pc:sldMkLst>
      </pc:sldChg>
      <pc:sldChg chg="del">
        <pc:chgData name="Hanane RHARRABI" userId="0718f7fd-5cbc-419a-adae-8ba31e8a4c5a" providerId="ADAL" clId="{D302DD01-759C-44C8-822E-B4B033EFE8E7}" dt="2024-11-07T17:31:24.653" v="4" actId="2696"/>
        <pc:sldMkLst>
          <pc:docMk/>
          <pc:sldMk cId="1116958727" sldId="323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3525423315" sldId="326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1920714317" sldId="327"/>
        </pc:sldMkLst>
      </pc:sldChg>
      <pc:sldChg chg="del">
        <pc:chgData name="Hanane RHARRABI" userId="0718f7fd-5cbc-419a-adae-8ba31e8a4c5a" providerId="ADAL" clId="{D302DD01-759C-44C8-822E-B4B033EFE8E7}" dt="2024-11-07T17:31:38.451" v="7" actId="2696"/>
        <pc:sldMkLst>
          <pc:docMk/>
          <pc:sldMk cId="3615009106" sldId="328"/>
        </pc:sldMkLst>
      </pc:sldChg>
      <pc:sldChg chg="del">
        <pc:chgData name="Hanane RHARRABI" userId="0718f7fd-5cbc-419a-adae-8ba31e8a4c5a" providerId="ADAL" clId="{D302DD01-759C-44C8-822E-B4B033EFE8E7}" dt="2024-11-07T17:31:41.849" v="8" actId="2696"/>
        <pc:sldMkLst>
          <pc:docMk/>
          <pc:sldMk cId="2238643804" sldId="332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1857844689" sldId="333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2545993188" sldId="506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601433287" sldId="507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2247243780" sldId="508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354059044" sldId="509"/>
        </pc:sldMkLst>
      </pc:sldChg>
      <pc:sldChg chg="del">
        <pc:chgData name="Hanane RHARRABI" userId="0718f7fd-5cbc-419a-adae-8ba31e8a4c5a" providerId="ADAL" clId="{D302DD01-759C-44C8-822E-B4B033EFE8E7}" dt="2024-11-07T17:30:52.219" v="0" actId="2696"/>
        <pc:sldMkLst>
          <pc:docMk/>
          <pc:sldMk cId="1859920888" sldId="510"/>
        </pc:sldMkLst>
      </pc:sldChg>
      <pc:sldChg chg="del">
        <pc:chgData name="Hanane RHARRABI" userId="0718f7fd-5cbc-419a-adae-8ba31e8a4c5a" providerId="ADAL" clId="{D302DD01-759C-44C8-822E-B4B033EFE8E7}" dt="2024-11-07T17:30:52.219" v="0" actId="2696"/>
        <pc:sldMkLst>
          <pc:docMk/>
          <pc:sldMk cId="4194704802" sldId="511"/>
        </pc:sldMkLst>
      </pc:sldChg>
      <pc:sldChg chg="del">
        <pc:chgData name="Hanane RHARRABI" userId="0718f7fd-5cbc-419a-adae-8ba31e8a4c5a" providerId="ADAL" clId="{D302DD01-759C-44C8-822E-B4B033EFE8E7}" dt="2024-11-07T17:30:52.219" v="0" actId="2696"/>
        <pc:sldMkLst>
          <pc:docMk/>
          <pc:sldMk cId="3559130680" sldId="512"/>
        </pc:sldMkLst>
      </pc:sldChg>
      <pc:sldChg chg="del">
        <pc:chgData name="Hanane RHARRABI" userId="0718f7fd-5cbc-419a-adae-8ba31e8a4c5a" providerId="ADAL" clId="{D302DD01-759C-44C8-822E-B4B033EFE8E7}" dt="2024-11-07T17:30:54.453" v="1" actId="2696"/>
        <pc:sldMkLst>
          <pc:docMk/>
          <pc:sldMk cId="2690441792" sldId="513"/>
        </pc:sldMkLst>
      </pc:sldChg>
      <pc:sldChg chg="del">
        <pc:chgData name="Hanane RHARRABI" userId="0718f7fd-5cbc-419a-adae-8ba31e8a4c5a" providerId="ADAL" clId="{D302DD01-759C-44C8-822E-B4B033EFE8E7}" dt="2024-11-07T17:30:54.453" v="1" actId="2696"/>
        <pc:sldMkLst>
          <pc:docMk/>
          <pc:sldMk cId="4106425333" sldId="514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912062481" sldId="515"/>
        </pc:sldMkLst>
      </pc:sldChg>
      <pc:sldChg chg="del">
        <pc:chgData name="Hanane RHARRABI" userId="0718f7fd-5cbc-419a-adae-8ba31e8a4c5a" providerId="ADAL" clId="{D302DD01-759C-44C8-822E-B4B033EFE8E7}" dt="2024-11-07T17:30:56.776" v="2" actId="2696"/>
        <pc:sldMkLst>
          <pc:docMk/>
          <pc:sldMk cId="2431062167" sldId="516"/>
        </pc:sldMkLst>
      </pc:sldChg>
      <pc:sldChg chg="del">
        <pc:chgData name="Hanane RHARRABI" userId="0718f7fd-5cbc-419a-adae-8ba31e8a4c5a" providerId="ADAL" clId="{D302DD01-759C-44C8-822E-B4B033EFE8E7}" dt="2024-11-07T17:31:24.653" v="4" actId="2696"/>
        <pc:sldMkLst>
          <pc:docMk/>
          <pc:sldMk cId="905006780" sldId="517"/>
        </pc:sldMkLst>
      </pc:sldChg>
      <pc:sldChg chg="del">
        <pc:chgData name="Hanane RHARRABI" userId="0718f7fd-5cbc-419a-adae-8ba31e8a4c5a" providerId="ADAL" clId="{D302DD01-759C-44C8-822E-B4B033EFE8E7}" dt="2024-11-07T17:30:54.453" v="1" actId="2696"/>
        <pc:sldMkLst>
          <pc:docMk/>
          <pc:sldMk cId="725992970" sldId="521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3667452785" sldId="533"/>
        </pc:sldMkLst>
      </pc:sldChg>
      <pc:sldChg chg="del">
        <pc:chgData name="Hanane RHARRABI" userId="0718f7fd-5cbc-419a-adae-8ba31e8a4c5a" providerId="ADAL" clId="{D302DD01-759C-44C8-822E-B4B033EFE8E7}" dt="2024-11-07T17:31:34.654" v="6" actId="2696"/>
        <pc:sldMkLst>
          <pc:docMk/>
          <pc:sldMk cId="3056132047" sldId="534"/>
        </pc:sldMkLst>
      </pc:sldChg>
      <pc:sldChg chg="del">
        <pc:chgData name="Hanane RHARRABI" userId="0718f7fd-5cbc-419a-adae-8ba31e8a4c5a" providerId="ADAL" clId="{D302DD01-759C-44C8-822E-B4B033EFE8E7}" dt="2024-11-07T17:30:52.219" v="0" actId="2696"/>
        <pc:sldMkLst>
          <pc:docMk/>
          <pc:sldMk cId="3461552194" sldId="535"/>
        </pc:sldMkLst>
      </pc:sldChg>
      <pc:sldChg chg="del">
        <pc:chgData name="Hanane RHARRABI" userId="0718f7fd-5cbc-419a-adae-8ba31e8a4c5a" providerId="ADAL" clId="{D302DD01-759C-44C8-822E-B4B033EFE8E7}" dt="2024-11-07T17:30:52.219" v="0" actId="2696"/>
        <pc:sldMkLst>
          <pc:docMk/>
          <pc:sldMk cId="2932193935" sldId="536"/>
        </pc:sldMkLst>
      </pc:sldChg>
    </pc:docChg>
  </pc:docChgLst>
  <pc:docChgLst>
    <pc:chgData name="Hanane RHARRABI" userId="0718f7fd-5cbc-419a-adae-8ba31e8a4c5a" providerId="ADAL" clId="{D3C8123E-97CC-4A88-BDCC-C5EDD2D20057}"/>
    <pc:docChg chg="delSection">
      <pc:chgData name="Hanane RHARRABI" userId="0718f7fd-5cbc-419a-adae-8ba31e8a4c5a" providerId="ADAL" clId="{D3C8123E-97CC-4A88-BDCC-C5EDD2D20057}" dt="2024-11-07T20:06:52.574" v="0" actId="17851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27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404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97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8613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425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61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68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532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443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26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99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485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0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93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07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1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687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74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07/11/2024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33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Séance 9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136479"/>
            <a:ext cx="10018713" cy="1023582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subdivisions du droit privé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557883" y="943421"/>
            <a:ext cx="10018713" cy="45600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Droit commercial </a:t>
            </a:r>
          </a:p>
          <a:p>
            <a:pPr marL="0" indent="0" algn="just">
              <a:buNone/>
            </a:pPr>
            <a:r>
              <a:rPr lang="fr-FR" sz="2000" dirty="0">
                <a:latin typeface="Century Gothic" panose="020B0502020202020204" pitchFamily="34" charset="0"/>
              </a:rPr>
              <a:t>Ensemble de règles qui régissent :</a:t>
            </a:r>
          </a:p>
          <a:p>
            <a:pPr lvl="0" algn="just">
              <a:lnSpc>
                <a:spcPct val="150000"/>
              </a:lnSpc>
            </a:pPr>
            <a:r>
              <a:rPr lang="fr-FR" sz="2000" b="1" dirty="0">
                <a:latin typeface="Century Gothic" panose="020B0502020202020204" pitchFamily="34" charset="0"/>
              </a:rPr>
              <a:t>la profession commerciale</a:t>
            </a:r>
            <a:r>
              <a:rPr lang="fr-FR" sz="2000" dirty="0">
                <a:latin typeface="Century Gothic" panose="020B0502020202020204" pitchFamily="34" charset="0"/>
              </a:rPr>
              <a:t>, qu’elle soit exercée à titre individuel ou sous forme de société ( société anonyme, à responsabilité civile limitée…) ; </a:t>
            </a:r>
          </a:p>
          <a:p>
            <a:pPr lvl="0" algn="just">
              <a:lnSpc>
                <a:spcPct val="150000"/>
              </a:lnSpc>
            </a:pPr>
            <a:r>
              <a:rPr lang="fr-FR" sz="2000" b="1" dirty="0">
                <a:latin typeface="Century Gothic" panose="020B0502020202020204" pitchFamily="34" charset="0"/>
              </a:rPr>
              <a:t>le fonds de commerce</a:t>
            </a:r>
            <a:r>
              <a:rPr lang="fr-FR" sz="2000" dirty="0">
                <a:latin typeface="Century Gothic" panose="020B0502020202020204" pitchFamily="34" charset="0"/>
              </a:rPr>
              <a:t> : ensemble de moyens employés par le commerçant pour l’exercice de son commerce.</a:t>
            </a:r>
          </a:p>
          <a:p>
            <a:pPr algn="just">
              <a:lnSpc>
                <a:spcPct val="150000"/>
              </a:lnSpc>
            </a:pPr>
            <a:r>
              <a:rPr lang="fr-FR" sz="2000" b="1" dirty="0">
                <a:latin typeface="Century Gothic" panose="020B0502020202020204" pitchFamily="34" charset="0"/>
              </a:rPr>
              <a:t>Les actes et les effets de commerce </a:t>
            </a:r>
            <a:r>
              <a:rPr lang="fr-FR" sz="2000" dirty="0">
                <a:latin typeface="Century Gothic" panose="020B0502020202020204" pitchFamily="34" charset="0"/>
              </a:rPr>
              <a:t>(lettre de change, chèque) qu’ils soient accomplis par des commerçants ou non commerçants. </a:t>
            </a:r>
          </a:p>
        </p:txBody>
      </p:sp>
    </p:spTree>
    <p:extLst>
      <p:ext uri="{BB962C8B-B14F-4D97-AF65-F5344CB8AC3E}">
        <p14:creationId xmlns:p14="http://schemas.microsoft.com/office/powerpoint/2010/main" val="132064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423081"/>
            <a:ext cx="10018713" cy="518615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subdivisions du droit privé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1160060"/>
            <a:ext cx="10018713" cy="44635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000" dirty="0">
                <a:latin typeface="Century Gothic" panose="020B0502020202020204" pitchFamily="34" charset="0"/>
              </a:rPr>
              <a:t>Branche qui s’est </a:t>
            </a:r>
            <a:r>
              <a:rPr lang="fr-FR" sz="2000" b="1" dirty="0">
                <a:latin typeface="Century Gothic" panose="020B0502020202020204" pitchFamily="34" charset="0"/>
              </a:rPr>
              <a:t>détachée du droit civil à partir du 17ème siècle  </a:t>
            </a:r>
            <a:r>
              <a:rPr lang="fr-FR" sz="2000" dirty="0">
                <a:latin typeface="Century Gothic" panose="020B0502020202020204" pitchFamily="34" charset="0"/>
              </a:rPr>
              <a:t>en raison du particularisme des opérations accomplies  pour l’exercice du commerce, qui nécessitent </a:t>
            </a:r>
            <a:r>
              <a:rPr lang="fr-FR" sz="2000" b="1" dirty="0">
                <a:latin typeface="Century Gothic" panose="020B0502020202020204" pitchFamily="34" charset="0"/>
              </a:rPr>
              <a:t>la rapidité, la souplesse et le crédit ou la confiance réciproque</a:t>
            </a:r>
            <a:r>
              <a:rPr lang="fr-FR" sz="2000" dirty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latin typeface="Century Gothic" panose="020B0502020202020204" pitchFamily="34" charset="0"/>
              </a:rPr>
              <a:t>Bouleversement en raison de </a:t>
            </a:r>
            <a:r>
              <a:rPr lang="fr-FR" sz="2000" b="1" dirty="0">
                <a:latin typeface="Century Gothic" panose="020B0502020202020204" pitchFamily="34" charset="0"/>
              </a:rPr>
              <a:t>l’interventionnisme de l’Etat</a:t>
            </a:r>
            <a:r>
              <a:rPr lang="fr-FR" sz="2000" dirty="0">
                <a:latin typeface="Century Gothic" panose="020B0502020202020204" pitchFamily="34" charset="0"/>
              </a:rPr>
              <a:t>, au même titre que le droit civil : nouvelles disciplines issues du droit commercial mais fortement influencées par le droit public.</a:t>
            </a:r>
          </a:p>
          <a:p>
            <a:pPr marL="263525" indent="0" algn="just">
              <a:lnSpc>
                <a:spcPct val="150000"/>
              </a:lnSpc>
              <a:buNone/>
            </a:pPr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Exemples : </a:t>
            </a:r>
            <a:r>
              <a:rPr lang="fr-FR" sz="2000" dirty="0">
                <a:latin typeface="Century Gothic" panose="020B0502020202020204" pitchFamily="34" charset="0"/>
              </a:rPr>
              <a:t>droit des transports, de la propriété intellectuelle et des entreprises en difficultés</a:t>
            </a:r>
          </a:p>
        </p:txBody>
      </p:sp>
    </p:spTree>
    <p:extLst>
      <p:ext uri="{BB962C8B-B14F-4D97-AF65-F5344CB8AC3E}">
        <p14:creationId xmlns:p14="http://schemas.microsoft.com/office/powerpoint/2010/main" val="129523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04717"/>
            <a:ext cx="10018713" cy="941696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3"/>
          </p:nvPr>
        </p:nvGraphicFramePr>
        <p:xfrm>
          <a:off x="1484310" y="1146412"/>
          <a:ext cx="10018713" cy="5345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5994">
                  <a:extLst>
                    <a:ext uri="{9D8B030D-6E8A-4147-A177-3AD203B41FA5}">
                      <a16:colId xmlns:a16="http://schemas.microsoft.com/office/drawing/2014/main" val="2950371953"/>
                    </a:ext>
                  </a:extLst>
                </a:gridCol>
                <a:gridCol w="3648587">
                  <a:extLst>
                    <a:ext uri="{9D8B030D-6E8A-4147-A177-3AD203B41FA5}">
                      <a16:colId xmlns:a16="http://schemas.microsoft.com/office/drawing/2014/main" val="2343498651"/>
                    </a:ext>
                  </a:extLst>
                </a:gridCol>
                <a:gridCol w="4224132">
                  <a:extLst>
                    <a:ext uri="{9D8B030D-6E8A-4147-A177-3AD203B41FA5}">
                      <a16:colId xmlns:a16="http://schemas.microsoft.com/office/drawing/2014/main" val="1237326061"/>
                    </a:ext>
                  </a:extLst>
                </a:gridCol>
              </a:tblGrid>
              <a:tr h="137726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marL="45720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privé</a:t>
                      </a: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marL="45720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public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0592447"/>
                  </a:ext>
                </a:extLst>
              </a:tr>
              <a:tr h="3968562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fr-FR" sz="10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Définition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fr-FR" sz="16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fr-FR" sz="16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800" dirty="0">
                          <a:effectLst/>
                          <a:latin typeface="Century Gothic" panose="020B0502020202020204" pitchFamily="34" charset="0"/>
                        </a:rPr>
                        <a:t>Ensemble de règles qui gouvernent les rapports des </a:t>
                      </a:r>
                      <a:r>
                        <a:rPr lang="fr-FR" sz="1800" b="1" dirty="0">
                          <a:effectLst/>
                          <a:latin typeface="Century Gothic" panose="020B0502020202020204" pitchFamily="34" charset="0"/>
                        </a:rPr>
                        <a:t>personnes privées entre elles.</a:t>
                      </a:r>
                      <a:endParaRPr lang="fr-FR" sz="18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800" dirty="0">
                          <a:effectLst/>
                          <a:latin typeface="Century Gothic" panose="020B0502020202020204" pitchFamily="34" charset="0"/>
                        </a:rPr>
                        <a:t>Règles qui organisent </a:t>
                      </a:r>
                      <a:r>
                        <a:rPr lang="fr-FR" sz="1800" b="1" dirty="0">
                          <a:effectLst/>
                          <a:latin typeface="Century Gothic" panose="020B0502020202020204" pitchFamily="34" charset="0"/>
                        </a:rPr>
                        <a:t>l’Etat et les collectivités publiques</a:t>
                      </a:r>
                      <a:r>
                        <a:rPr lang="fr-FR" sz="1800" dirty="0">
                          <a:effectLst/>
                          <a:latin typeface="Century Gothic" panose="020B0502020202020204" pitchFamily="34" charset="0"/>
                        </a:rPr>
                        <a:t> (régions, province ou préfectures et communes) agissant en tant que puissance publique.</a:t>
                      </a:r>
                    </a:p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fr-FR" sz="1800" dirty="0">
                          <a:effectLst/>
                          <a:latin typeface="Century Gothic" panose="020B0502020202020204" pitchFamily="34" charset="0"/>
                        </a:rPr>
                        <a:t>Règles qui gouvernent </a:t>
                      </a:r>
                      <a:r>
                        <a:rPr lang="fr-FR" sz="1800" b="1" dirty="0">
                          <a:effectLst/>
                          <a:latin typeface="Century Gothic" panose="020B0502020202020204" pitchFamily="34" charset="0"/>
                        </a:rPr>
                        <a:t>les rapports de droit entre l’Etat\ les collectivités publiques et les particuliers</a:t>
                      </a:r>
                      <a:r>
                        <a:rPr lang="fr-FR" sz="1800" dirty="0">
                          <a:effectLst/>
                          <a:latin typeface="Century Gothic" panose="020B0502020202020204" pitchFamily="34" charset="0"/>
                        </a:rPr>
                        <a:t> ( actions et relations).  </a:t>
                      </a:r>
                      <a:endParaRPr lang="fr-FR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88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764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313899"/>
            <a:ext cx="10018713" cy="832513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FR" sz="3200" dirty="0">
              <a:latin typeface="Century Gothic" panose="020B0502020202020204" pitchFamily="34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3"/>
          </p:nvPr>
        </p:nvGraphicFramePr>
        <p:xfrm>
          <a:off x="1582737" y="1309687"/>
          <a:ext cx="10222576" cy="4462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17">
                  <a:extLst>
                    <a:ext uri="{9D8B030D-6E8A-4147-A177-3AD203B41FA5}">
                      <a16:colId xmlns:a16="http://schemas.microsoft.com/office/drawing/2014/main" val="3971948481"/>
                    </a:ext>
                  </a:extLst>
                </a:gridCol>
                <a:gridCol w="4608699">
                  <a:extLst>
                    <a:ext uri="{9D8B030D-6E8A-4147-A177-3AD203B41FA5}">
                      <a16:colId xmlns:a16="http://schemas.microsoft.com/office/drawing/2014/main" val="477244575"/>
                    </a:ext>
                  </a:extLst>
                </a:gridCol>
                <a:gridCol w="3877860">
                  <a:extLst>
                    <a:ext uri="{9D8B030D-6E8A-4147-A177-3AD203B41FA5}">
                      <a16:colId xmlns:a16="http://schemas.microsoft.com/office/drawing/2014/main" val="1115268395"/>
                    </a:ext>
                  </a:extLst>
                </a:gridCol>
              </a:tblGrid>
              <a:tr h="102626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749800" algn="l"/>
                        </a:tabLst>
                        <a:defRPr/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privé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public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319614"/>
                  </a:ext>
                </a:extLst>
              </a:tr>
              <a:tr h="17180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-Finalité </a:t>
                      </a:r>
                      <a:endParaRPr lang="fr-FR" sz="18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-au service de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l’individu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: protection des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intérêts privées</a:t>
                      </a:r>
                      <a:endParaRPr lang="fr-FR" sz="18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au service de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 société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 satisfaction de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l’intérêt général ou utilité publique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548452"/>
                  </a:ext>
                </a:extLst>
              </a:tr>
              <a:tr h="17180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-Caractères</a:t>
                      </a: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libéral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qui fait régner la volonté de l’individu ou la guide en lui laissant une certaine liberté </a:t>
                      </a: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impératif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qui s’impose sans dérogation aux individus</a:t>
                      </a:r>
                    </a:p>
                    <a:p>
                      <a:endParaRPr lang="fr-FR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733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672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2" y="136478"/>
            <a:ext cx="10116286" cy="736979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FR" sz="3200" i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1484312" y="844284"/>
          <a:ext cx="9894627" cy="5928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768">
                  <a:extLst>
                    <a:ext uri="{9D8B030D-6E8A-4147-A177-3AD203B41FA5}">
                      <a16:colId xmlns:a16="http://schemas.microsoft.com/office/drawing/2014/main" val="775744969"/>
                    </a:ext>
                  </a:extLst>
                </a:gridCol>
                <a:gridCol w="4243650">
                  <a:extLst>
                    <a:ext uri="{9D8B030D-6E8A-4147-A177-3AD203B41FA5}">
                      <a16:colId xmlns:a16="http://schemas.microsoft.com/office/drawing/2014/main" val="1517217459"/>
                    </a:ext>
                  </a:extLst>
                </a:gridCol>
                <a:gridCol w="3298209">
                  <a:extLst>
                    <a:ext uri="{9D8B030D-6E8A-4147-A177-3AD203B41FA5}">
                      <a16:colId xmlns:a16="http://schemas.microsoft.com/office/drawing/2014/main" val="2683241677"/>
                    </a:ext>
                  </a:extLst>
                </a:gridCol>
              </a:tblGrid>
              <a:tr h="1188707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privé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public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410376"/>
                  </a:ext>
                </a:extLst>
              </a:tr>
              <a:tr h="4688531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Sanctions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les particuliers exercent leurs droits sous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 contrôle et l’autorisation des tribunaux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 procès de droit privé oppose des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particuliers placés à égalité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endParaRPr lang="fr-FR" sz="17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 un particulier prétend avoir un droit contre un autre, il doit au préalable saisir le tribunal compétent pour faire reconnaitre l’existence du droit invoqué par un jugement.</a:t>
                      </a: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C’est seulement après l’intervention de cette décision de justice que les voies d’exécution peuvent être mises en œuvre.</a:t>
                      </a: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Ainsi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 nul ne peut se faire justice à soi-même »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 </a:t>
                      </a:r>
                    </a:p>
                    <a:p>
                      <a:pPr algn="just"/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indent="-12700" algn="just">
                        <a:buFontTx/>
                        <a:buChar char="-"/>
                      </a:pP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L’administration exerce ses droits directement :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pouvoir d’action d’office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 unilatéral et immédiatement exécutoire).</a:t>
                      </a:r>
                      <a:r>
                        <a:rPr lang="fr-FR" sz="1700" b="1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fr-FR" sz="17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fr-FR" sz="17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 l’administration prétend avoir un droit contre un particulier </a:t>
                      </a:r>
                    </a:p>
                    <a:p>
                      <a:pPr algn="just"/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 Ex :  le paiement d’un impôt ) elle est habilitée </a:t>
                      </a:r>
                      <a:r>
                        <a:rPr lang="fr-FR" sz="17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à se faire justice à soi-même </a:t>
                      </a:r>
                      <a:r>
                        <a:rPr lang="fr-FR" sz="1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et passer immédiatement à l’exécution, sans qu’elle soit obligée d’engager au préalable un procès. </a:t>
                      </a:r>
                    </a:p>
                    <a:p>
                      <a:endParaRPr lang="fr-FR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545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015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341195"/>
            <a:ext cx="10018713" cy="709684"/>
          </a:xfrm>
        </p:spPr>
        <p:txBody>
          <a:bodyPr>
            <a:normAutofit fontScale="90000"/>
          </a:bodyPr>
          <a:lstStyle/>
          <a:p>
            <a:r>
              <a:rPr lang="fr-FR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1484313" y="1071463"/>
          <a:ext cx="9897921" cy="5445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821">
                  <a:extLst>
                    <a:ext uri="{9D8B030D-6E8A-4147-A177-3AD203B41FA5}">
                      <a16:colId xmlns:a16="http://schemas.microsoft.com/office/drawing/2014/main" val="1722734503"/>
                    </a:ext>
                  </a:extLst>
                </a:gridCol>
                <a:gridCol w="3753135">
                  <a:extLst>
                    <a:ext uri="{9D8B030D-6E8A-4147-A177-3AD203B41FA5}">
                      <a16:colId xmlns:a16="http://schemas.microsoft.com/office/drawing/2014/main" val="3307804411"/>
                    </a:ext>
                  </a:extLst>
                </a:gridCol>
                <a:gridCol w="3875965">
                  <a:extLst>
                    <a:ext uri="{9D8B030D-6E8A-4147-A177-3AD203B41FA5}">
                      <a16:colId xmlns:a16="http://schemas.microsoft.com/office/drawing/2014/main" val="3132414363"/>
                    </a:ext>
                  </a:extLst>
                </a:gridCol>
              </a:tblGrid>
              <a:tr h="12709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privé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Droit public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080795"/>
                  </a:ext>
                </a:extLst>
              </a:tr>
              <a:tr h="417435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Sanctions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les litiges de droit privé sont soumis aux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tribunaux judicaires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Tribunal de première instance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Tribunal de commerce 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Cour d’appel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Cour d’appel de commerce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Cour</a:t>
                      </a:r>
                      <a:r>
                        <a:rPr lang="fr-FR" sz="18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cassation </a:t>
                      </a:r>
                      <a:endParaRPr lang="fr-FR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-Les litiges de droit public sont soumis aux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juridictions administratives 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Tribunal administratif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Cour d’appel administrative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Chambre administrative de la Cour</a:t>
                      </a:r>
                      <a:r>
                        <a:rPr lang="fr-FR" sz="18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cassation</a:t>
                      </a:r>
                      <a:endParaRPr lang="fr-FR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25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728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D4B1F4-0527-0906-3CC8-5F6A8030E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228" y="107731"/>
            <a:ext cx="10018713" cy="638503"/>
          </a:xfrm>
        </p:spPr>
        <p:txBody>
          <a:bodyPr>
            <a:normAutofit fontScale="90000"/>
          </a:bodyPr>
          <a:lstStyle/>
          <a:p>
            <a:r>
              <a:rPr lang="fr-FR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M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F94E1B-06BD-5741-1AC5-4763CF0906B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00228" y="851337"/>
            <a:ext cx="10394707" cy="579120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endParaRPr lang="fr-FR" sz="7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7200" dirty="0">
                <a:latin typeface="Century Gothic" panose="020B0502020202020204" pitchFamily="34" charset="0"/>
              </a:rPr>
              <a:t>Origine dans </a:t>
            </a:r>
            <a:r>
              <a:rPr lang="fr-FR" sz="7200" b="1" dirty="0">
                <a:latin typeface="Century Gothic" panose="020B0502020202020204" pitchFamily="34" charset="0"/>
              </a:rPr>
              <a:t>droit romain </a:t>
            </a:r>
            <a:r>
              <a:rPr lang="fr-FR" sz="7200" dirty="0">
                <a:latin typeface="Century Gothic" panose="020B0502020202020204" pitchFamily="34" charset="0"/>
              </a:rPr>
              <a:t>mais la distinction ne devient </a:t>
            </a:r>
            <a:r>
              <a:rPr lang="fr-FR" sz="7200" b="1" dirty="0">
                <a:latin typeface="Century Gothic" panose="020B0502020202020204" pitchFamily="34" charset="0"/>
              </a:rPr>
              <a:t>systématique qu’au cours du 19ème siècle </a:t>
            </a:r>
          </a:p>
          <a:p>
            <a:pPr indent="-127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7200" b="1" dirty="0">
                <a:latin typeface="Century Gothic" panose="020B0502020202020204" pitchFamily="34" charset="0"/>
              </a:rPr>
              <a:t>  </a:t>
            </a: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France</a:t>
            </a:r>
            <a:r>
              <a:rPr lang="fr-FR" sz="7200" b="1" dirty="0">
                <a:latin typeface="Century Gothic" panose="020B0502020202020204" pitchFamily="34" charset="0"/>
              </a:rPr>
              <a:t> : </a:t>
            </a:r>
          </a:p>
          <a:p>
            <a:pPr marL="893763" indent="-357188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fr-FR" sz="7200" b="1" dirty="0">
                <a:latin typeface="Century Gothic" panose="020B0502020202020204" pitchFamily="34" charset="0"/>
              </a:rPr>
              <a:t> </a:t>
            </a:r>
            <a:r>
              <a:rPr lang="fr-FR" sz="7200" dirty="0">
                <a:latin typeface="Century Gothic" panose="020B0502020202020204" pitchFamily="34" charset="0"/>
              </a:rPr>
              <a:t>« Il est ridicule de prétendre décider des lois du Royaumes, des nations et de l’Univers, par les mêmes maximes sur lesquels on décide entre particuliers d’un droit pour une gouttière ». </a:t>
            </a:r>
            <a:r>
              <a:rPr lang="fr-FR" sz="7200" b="1" i="1" dirty="0">
                <a:latin typeface="Century Gothic" panose="020B0502020202020204" pitchFamily="34" charset="0"/>
              </a:rPr>
              <a:t>Montesquieu, Chapitre XVI du livre XXVI dans de l’Esprit des lois . </a:t>
            </a:r>
          </a:p>
          <a:p>
            <a:pPr marL="558800" indent="-2222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7200" b="1" i="1" dirty="0">
                <a:latin typeface="Century Gothic" panose="020B0502020202020204" pitchFamily="34" charset="0"/>
              </a:rPr>
              <a:t> Arrêt Blanco </a:t>
            </a:r>
            <a:r>
              <a:rPr lang="fr-FR" sz="7200" dirty="0">
                <a:latin typeface="Century Gothic" panose="020B0502020202020204" pitchFamily="34" charset="0"/>
              </a:rPr>
              <a:t>du tribunal des Conflits de </a:t>
            </a: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1873</a:t>
            </a:r>
          </a:p>
          <a:p>
            <a:pPr marL="558800" indent="-2222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7200" b="1" dirty="0">
                <a:latin typeface="Century Gothic" panose="020B0502020202020204" pitchFamily="34" charset="0"/>
              </a:rPr>
              <a:t> Doctrine</a:t>
            </a:r>
            <a:r>
              <a:rPr lang="fr-FR" sz="7200" dirty="0">
                <a:latin typeface="Century Gothic" panose="020B0502020202020204" pitchFamily="34" charset="0"/>
              </a:rPr>
              <a:t> particulièrement nourrie sur ce sujet : Maurice </a:t>
            </a:r>
            <a:r>
              <a:rPr lang="fr-FR" sz="7200" b="1" dirty="0">
                <a:latin typeface="Century Gothic" panose="020B0502020202020204" pitchFamily="34" charset="0"/>
              </a:rPr>
              <a:t>HAURIOU</a:t>
            </a:r>
            <a:r>
              <a:rPr lang="fr-FR" sz="7200" dirty="0">
                <a:latin typeface="Century Gothic" panose="020B0502020202020204" pitchFamily="34" charset="0"/>
              </a:rPr>
              <a:t>\ Adhémar</a:t>
            </a:r>
            <a:r>
              <a:rPr lang="fr-FR" sz="7200" b="1" dirty="0">
                <a:latin typeface="Century Gothic" panose="020B0502020202020204" pitchFamily="34" charset="0"/>
              </a:rPr>
              <a:t> ESMEIN </a:t>
            </a:r>
          </a:p>
          <a:p>
            <a:pPr marL="558800" indent="-2222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7200" dirty="0">
                <a:latin typeface="Century Gothic" panose="020B0502020202020204" pitchFamily="34" charset="0"/>
              </a:rPr>
              <a:t> </a:t>
            </a:r>
            <a:r>
              <a:rPr lang="fr-FR" sz="7200" b="1" dirty="0">
                <a:latin typeface="Century Gothic" panose="020B0502020202020204" pitchFamily="34" charset="0"/>
              </a:rPr>
              <a:t>Revue spécialisée de droit public et de science politique </a:t>
            </a: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 1894 </a:t>
            </a:r>
          </a:p>
          <a:p>
            <a:pPr marL="714375" indent="-44132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Allemagne : </a:t>
            </a:r>
            <a:r>
              <a:rPr lang="fr-FR" sz="7200" dirty="0">
                <a:latin typeface="Century Gothic" panose="020B0502020202020204" pitchFamily="34" charset="0"/>
              </a:rPr>
              <a:t> Constitution d’une science de</a:t>
            </a:r>
            <a:r>
              <a:rPr lang="fr-FR" sz="7200" b="1" dirty="0">
                <a:latin typeface="Century Gothic" panose="020B0502020202020204" pitchFamily="34" charset="0"/>
              </a:rPr>
              <a:t> droit public </a:t>
            </a:r>
            <a:r>
              <a:rPr lang="fr-FR" sz="7200" dirty="0">
                <a:latin typeface="Century Gothic" panose="020B0502020202020204" pitchFamily="34" charset="0"/>
              </a:rPr>
              <a:t>par Paul </a:t>
            </a:r>
            <a:r>
              <a:rPr lang="fr-FR" sz="7200" b="1" dirty="0">
                <a:latin typeface="Century Gothic" panose="020B0502020202020204" pitchFamily="34" charset="0"/>
              </a:rPr>
              <a:t>LABAND </a:t>
            </a:r>
            <a:r>
              <a:rPr lang="fr-FR" sz="7200" dirty="0">
                <a:latin typeface="Century Gothic" panose="020B0502020202020204" pitchFamily="34" charset="0"/>
              </a:rPr>
              <a:t>et Carl Friedrich </a:t>
            </a:r>
            <a:r>
              <a:rPr lang="fr-FR" sz="7200" b="1" dirty="0">
                <a:latin typeface="Century Gothic" panose="020B0502020202020204" pitchFamily="34" charset="0"/>
              </a:rPr>
              <a:t>GERBER</a:t>
            </a:r>
            <a:r>
              <a:rPr lang="fr-FR" sz="7200" dirty="0">
                <a:latin typeface="Century Gothic" panose="020B0502020202020204" pitchFamily="34" charset="0"/>
              </a:rPr>
              <a:t> </a:t>
            </a:r>
            <a:r>
              <a:rPr lang="fr-FR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</a:t>
            </a:r>
          </a:p>
          <a:p>
            <a:pPr marL="357188" indent="-841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fr-MA" sz="1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38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AA1B15-E78A-6532-30FA-91A45B799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524" y="363704"/>
            <a:ext cx="10018713" cy="838200"/>
          </a:xfrm>
        </p:spPr>
        <p:txBody>
          <a:bodyPr>
            <a:normAutofit fontScale="90000"/>
          </a:bodyPr>
          <a:lstStyle/>
          <a:p>
            <a:r>
              <a:rPr lang="fr-FR" b="1" i="1" dirty="0">
                <a:latin typeface="Century Gothic" panose="020B0502020202020204" pitchFamily="34" charset="0"/>
              </a:rPr>
              <a:t>La distinction du droit privé et du droit public </a:t>
            </a:r>
            <a:endParaRPr lang="fr-M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4B9969-88B5-297F-BFA0-7529BAE929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16696" y="1334815"/>
            <a:ext cx="10123541" cy="4782206"/>
          </a:xfrm>
        </p:spPr>
        <p:txBody>
          <a:bodyPr>
            <a:normAutofit lnSpcReduction="10000"/>
          </a:bodyPr>
          <a:lstStyle/>
          <a:p>
            <a:pPr marL="357188" indent="-841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900" dirty="0">
                <a:latin typeface="Century Gothic" panose="020B0502020202020204" pitchFamily="34" charset="0"/>
              </a:rPr>
              <a:t>L’existence du droit public n’a été affirmé par la doctrine  en </a:t>
            </a:r>
            <a:r>
              <a:rPr lang="fr-FR" sz="1900" b="1" dirty="0">
                <a:latin typeface="Century Gothic" panose="020B0502020202020204" pitchFamily="34" charset="0"/>
              </a:rPr>
              <a:t>Grande Bretagne que dans les années 20 : </a:t>
            </a:r>
          </a:p>
          <a:p>
            <a:pPr marL="700088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900" b="1" i="1" dirty="0">
                <a:effectLst/>
                <a:latin typeface="Century Gothic" panose="020B0502020202020204" pitchFamily="34" charset="0"/>
              </a:rPr>
              <a:t>Robson, </a:t>
            </a:r>
            <a:r>
              <a:rPr lang="en-US" sz="1900" i="1" dirty="0">
                <a:effectLst/>
                <a:latin typeface="Century Gothic" panose="020B0502020202020204" pitchFamily="34" charset="0"/>
              </a:rPr>
              <a:t>Justice and Administrative Law (1928)</a:t>
            </a:r>
          </a:p>
          <a:p>
            <a:pPr marL="700088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900" i="1" dirty="0">
                <a:effectLst/>
                <a:latin typeface="Century Gothic" panose="020B0502020202020204" pitchFamily="34" charset="0"/>
              </a:rPr>
              <a:t>C.T. </a:t>
            </a:r>
            <a:r>
              <a:rPr lang="en-US" sz="1900" b="1" i="1" dirty="0">
                <a:effectLst/>
                <a:latin typeface="Century Gothic" panose="020B0502020202020204" pitchFamily="34" charset="0"/>
              </a:rPr>
              <a:t>Carr</a:t>
            </a:r>
            <a:r>
              <a:rPr lang="en-US" sz="1900" i="1" dirty="0">
                <a:effectLst/>
                <a:latin typeface="Century Gothic" panose="020B0502020202020204" pitchFamily="34" charset="0"/>
              </a:rPr>
              <a:t>, Delegated Legislation (1921)</a:t>
            </a:r>
          </a:p>
          <a:p>
            <a:pPr marL="700088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900" i="1" dirty="0">
                <a:effectLst/>
                <a:latin typeface="Century Gothic" panose="020B0502020202020204" pitchFamily="34" charset="0"/>
              </a:rPr>
              <a:t>F.J. </a:t>
            </a:r>
            <a:r>
              <a:rPr lang="en-US" sz="1900" b="1" i="1" dirty="0">
                <a:effectLst/>
                <a:latin typeface="Century Gothic" panose="020B0502020202020204" pitchFamily="34" charset="0"/>
              </a:rPr>
              <a:t>Port, </a:t>
            </a:r>
            <a:r>
              <a:rPr lang="en-US" sz="1900" i="1" dirty="0">
                <a:effectLst/>
                <a:latin typeface="Century Gothic" panose="020B0502020202020204" pitchFamily="34" charset="0"/>
              </a:rPr>
              <a:t>Administrative Law (1929)</a:t>
            </a:r>
          </a:p>
          <a:p>
            <a:pPr marL="357188" indent="0" algn="just">
              <a:lnSpc>
                <a:spcPct val="150000"/>
              </a:lnSpc>
              <a:buNone/>
            </a:pPr>
            <a:r>
              <a:rPr lang="fr-FR" sz="1900" dirty="0">
                <a:latin typeface="Century Gothic" panose="020B0502020202020204" pitchFamily="34" charset="0"/>
              </a:rPr>
              <a:t>Auparavant, il y avait un rejet de la distinction par les juristes anglais, sous l’influence de </a:t>
            </a:r>
            <a:r>
              <a:rPr lang="fr-FR" sz="1900" i="1" dirty="0" err="1">
                <a:latin typeface="Century Gothic" panose="020B0502020202020204" pitchFamily="34" charset="0"/>
              </a:rPr>
              <a:t>Venn</a:t>
            </a:r>
            <a:r>
              <a:rPr lang="fr-FR" sz="1900" i="1" dirty="0">
                <a:latin typeface="Century Gothic" panose="020B0502020202020204" pitchFamily="34" charset="0"/>
              </a:rPr>
              <a:t> </a:t>
            </a:r>
            <a:r>
              <a:rPr lang="fr-FR" sz="1900" b="1" i="1" dirty="0">
                <a:latin typeface="Century Gothic" panose="020B0502020202020204" pitchFamily="34" charset="0"/>
              </a:rPr>
              <a:t>DICEY, </a:t>
            </a:r>
            <a:r>
              <a:rPr lang="fr-FR" sz="1900" dirty="0">
                <a:latin typeface="Century Gothic" panose="020B0502020202020204" pitchFamily="34" charset="0"/>
              </a:rPr>
              <a:t>dont  l’ouvrage le plus célèbre s'intitule : </a:t>
            </a:r>
            <a:r>
              <a:rPr lang="fr-FR" sz="1900" i="1" dirty="0">
                <a:latin typeface="Century Gothic" panose="020B0502020202020204" pitchFamily="34" charset="0"/>
              </a:rPr>
              <a:t>Introduction à l’étude du droit constitutionnel ( 1885).  </a:t>
            </a:r>
          </a:p>
          <a:p>
            <a:pPr marL="536575" indent="0">
              <a:lnSpc>
                <a:spcPct val="150000"/>
              </a:lnSpc>
              <a:buNone/>
            </a:pPr>
            <a:endParaRPr lang="fr-FR" sz="800" dirty="0">
              <a:latin typeface="Century Gothic" panose="020B0502020202020204" pitchFamily="34" charset="0"/>
            </a:endParaRPr>
          </a:p>
          <a:p>
            <a:pPr marL="536575" indent="0">
              <a:lnSpc>
                <a:spcPct val="150000"/>
              </a:lnSpc>
              <a:buNone/>
            </a:pPr>
            <a:endParaRPr lang="fr-FR" sz="800" dirty="0">
              <a:latin typeface="Century Gothic" panose="020B0502020202020204" pitchFamily="34" charset="0"/>
            </a:endParaRPr>
          </a:p>
          <a:p>
            <a:pPr marL="273050" indent="0">
              <a:lnSpc>
                <a:spcPct val="150000"/>
              </a:lnSpc>
              <a:buNone/>
            </a:pPr>
            <a:r>
              <a:rPr lang="fr-FR" sz="800" b="1" dirty="0">
                <a:latin typeface="Century Gothic" panose="020B0502020202020204" pitchFamily="34" charset="0"/>
              </a:rPr>
              <a:t>   </a:t>
            </a:r>
            <a:endParaRPr lang="fr-MA" sz="800" b="1" dirty="0">
              <a:latin typeface="Century Gothic" panose="020B0502020202020204" pitchFamily="34" charset="0"/>
            </a:endParaRPr>
          </a:p>
          <a:p>
            <a:endParaRPr lang="fr-MA" dirty="0"/>
          </a:p>
        </p:txBody>
      </p:sp>
    </p:spTree>
    <p:extLst>
      <p:ext uri="{BB962C8B-B14F-4D97-AF65-F5344CB8AC3E}">
        <p14:creationId xmlns:p14="http://schemas.microsoft.com/office/powerpoint/2010/main" val="309997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72956"/>
            <a:ext cx="10018713" cy="641444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subdivisions du droit privé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1091821"/>
            <a:ext cx="10018713" cy="5493223"/>
          </a:xfrm>
        </p:spPr>
        <p:txBody>
          <a:bodyPr>
            <a:normAutofit fontScale="25000" lnSpcReduction="20000"/>
          </a:bodyPr>
          <a:lstStyle/>
          <a:p>
            <a:endParaRPr lang="fr-FR" sz="1900" b="1" i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sz="1900" b="1" i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sz="8000" b="1" i="1" dirty="0">
                <a:latin typeface="Century Gothic" panose="020B0502020202020204" pitchFamily="34" charset="0"/>
              </a:rPr>
              <a:t>Droit civil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Ensemble de règles qui fixent</a:t>
            </a:r>
            <a:r>
              <a:rPr lang="fr-FR" sz="8000" b="1" dirty="0">
                <a:latin typeface="Century Gothic" panose="020B0502020202020204" pitchFamily="34" charset="0"/>
              </a:rPr>
              <a:t> le statut et les droits fondamentaux des personnes et leurs relations dans la vie privée</a:t>
            </a:r>
            <a:r>
              <a:rPr lang="fr-FR" sz="8000" dirty="0">
                <a:latin typeface="Century Gothic" panose="020B0502020202020204" pitchFamily="34" charset="0"/>
              </a:rPr>
              <a:t>, hors de l’activité commerciale :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b="1" dirty="0">
                <a:latin typeface="Century Gothic" panose="020B0502020202020204" pitchFamily="34" charset="0"/>
              </a:rPr>
              <a:t>Individualisation de la personne-sujet </a:t>
            </a:r>
            <a:r>
              <a:rPr lang="fr-FR" sz="8000" dirty="0">
                <a:latin typeface="Century Gothic" panose="020B0502020202020204" pitchFamily="34" charset="0"/>
              </a:rPr>
              <a:t>de droit dans la société (nom, domicile, état civil) ;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b="1" dirty="0">
                <a:latin typeface="Century Gothic" panose="020B0502020202020204" pitchFamily="34" charset="0"/>
              </a:rPr>
              <a:t>La propriété et les différents droits</a:t>
            </a:r>
            <a:r>
              <a:rPr lang="fr-FR" sz="8000" dirty="0">
                <a:latin typeface="Century Gothic" panose="020B0502020202020204" pitchFamily="34" charset="0"/>
              </a:rPr>
              <a:t>, dont l’individu peut bénéficier à l’égard d’une chose ; 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b="1" dirty="0">
                <a:latin typeface="Century Gothic" panose="020B0502020202020204" pitchFamily="34" charset="0"/>
              </a:rPr>
              <a:t>La famille </a:t>
            </a:r>
            <a:r>
              <a:rPr lang="fr-FR" sz="8000" dirty="0">
                <a:latin typeface="Century Gothic" panose="020B0502020202020204" pitchFamily="34" charset="0"/>
              </a:rPr>
              <a:t>dans ses aspects extrapatrimoniaux (mariage, divorce, filiation) et dans ses conséquences patrimoniales (régimes matrimoniaux, successions) 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b="1" dirty="0">
                <a:latin typeface="Century Gothic" panose="020B0502020202020204" pitchFamily="34" charset="0"/>
              </a:rPr>
              <a:t>Les rapports d’obligations </a:t>
            </a:r>
            <a:r>
              <a:rPr lang="fr-FR" sz="8000" dirty="0">
                <a:latin typeface="Century Gothic" panose="020B0502020202020204" pitchFamily="34" charset="0"/>
              </a:rPr>
              <a:t>(créances et dettes corrélatives) qui s’établissent entre les personnes, soit par l’effet d’un contrat, soit par celui d’un fait générateur de responsabilité civile</a:t>
            </a:r>
            <a:r>
              <a:rPr lang="fr-FR" sz="1900" dirty="0"/>
              <a:t>.</a:t>
            </a:r>
          </a:p>
          <a:p>
            <a:endParaRPr lang="fr-FR" b="1" i="1" dirty="0">
              <a:latin typeface="Century Gothic" panose="020B0502020202020204" pitchFamily="34" charset="0"/>
            </a:endParaRPr>
          </a:p>
          <a:p>
            <a:endParaRPr lang="fr-FR" b="1" i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b="1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02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177421"/>
            <a:ext cx="10018713" cy="576959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subdivisions du droit privé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662940"/>
            <a:ext cx="10018713" cy="601081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</a:pPr>
            <a:endParaRPr lang="fr-FR" sz="80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FR" sz="8000" b="1" i="1" dirty="0">
                <a:latin typeface="Century Gothic" panose="020B0502020202020204" pitchFamily="34" charset="0"/>
              </a:rPr>
              <a:t>Droit civil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8000" dirty="0">
                <a:latin typeface="Century Gothic" panose="020B0502020202020204" pitchFamily="34" charset="0"/>
              </a:rPr>
              <a:t>C’est le </a:t>
            </a:r>
            <a:r>
              <a:rPr lang="fr-FR" sz="8000" b="1" dirty="0">
                <a:latin typeface="Century Gothic" panose="020B0502020202020204" pitchFamily="34" charset="0"/>
              </a:rPr>
              <a:t>système de droit de référence </a:t>
            </a:r>
            <a:r>
              <a:rPr lang="fr-FR" sz="8000" dirty="0">
                <a:latin typeface="Century Gothic" panose="020B0502020202020204" pitchFamily="34" charset="0"/>
              </a:rPr>
              <a:t>qui reste encore aujourd’hui </a:t>
            </a:r>
            <a:r>
              <a:rPr lang="fr-FR" sz="8000" b="1" dirty="0">
                <a:latin typeface="Century Gothic" panose="020B0502020202020204" pitchFamily="34" charset="0"/>
              </a:rPr>
              <a:t>une sorte de droit commun privé</a:t>
            </a:r>
            <a:r>
              <a:rPr lang="fr-FR" sz="8000" dirty="0">
                <a:latin typeface="Century Gothic" panose="020B0502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FR" sz="8000" dirty="0">
                <a:latin typeface="Century Gothic" panose="020B0502020202020204" pitchFamily="34" charset="0"/>
              </a:rPr>
              <a:t>La </a:t>
            </a:r>
            <a:r>
              <a:rPr lang="fr-FR" sz="8000" b="1" dirty="0">
                <a:latin typeface="Century Gothic" panose="020B0502020202020204" pitchFamily="34" charset="0"/>
              </a:rPr>
              <a:t>branche la plus ancienne du droit </a:t>
            </a:r>
            <a:r>
              <a:rPr lang="fr-FR" sz="8000" dirty="0">
                <a:latin typeface="Century Gothic" panose="020B0502020202020204" pitchFamily="34" charset="0"/>
              </a:rPr>
              <a:t>( élaborée dès l’époque romaine) et qui a connu une grande stabilité durant les trois premiers quarts du 19ème siècle.</a:t>
            </a:r>
          </a:p>
          <a:p>
            <a:pPr marL="273050" indent="0" algn="just">
              <a:buNone/>
            </a:pPr>
            <a:r>
              <a:rPr lang="fr-FR" sz="8000" dirty="0">
                <a:latin typeface="Century Gothic" panose="020B0502020202020204" pitchFamily="34" charset="0"/>
              </a:rPr>
              <a:t>Mais la matière a fait l’objet d’une </a:t>
            </a:r>
            <a:r>
              <a:rPr lang="fr-FR" sz="8000" b="1" dirty="0">
                <a:latin typeface="Century Gothic" panose="020B0502020202020204" pitchFamily="34" charset="0"/>
              </a:rPr>
              <a:t>activité législative considérable </a:t>
            </a:r>
            <a:r>
              <a:rPr lang="fr-FR" sz="8000" dirty="0">
                <a:latin typeface="Century Gothic" panose="020B0502020202020204" pitchFamily="34" charset="0"/>
              </a:rPr>
              <a:t>qui a eu pour effet : </a:t>
            </a:r>
          </a:p>
          <a:p>
            <a:pPr lvl="0" indent="-12700">
              <a:buFont typeface="Wingdings" panose="05000000000000000000" pitchFamily="2" charset="2"/>
              <a:buChar char="Ø"/>
            </a:pPr>
            <a:r>
              <a:rPr lang="fr-FR" sz="8000" dirty="0">
                <a:latin typeface="Century Gothic" panose="020B0502020202020204" pitchFamily="34" charset="0"/>
              </a:rPr>
              <a:t> de faire évoluer l’esprit du droit civil pour être </a:t>
            </a:r>
            <a:r>
              <a:rPr lang="fr-FR" sz="8000" b="1" dirty="0">
                <a:latin typeface="Century Gothic" panose="020B0502020202020204" pitchFamily="34" charset="0"/>
              </a:rPr>
              <a:t>moins individualiste et libéral </a:t>
            </a:r>
          </a:p>
          <a:p>
            <a:pPr marL="1433513" indent="-901700" algn="just">
              <a:lnSpc>
                <a:spcPct val="150000"/>
              </a:lnSpc>
              <a:buNone/>
            </a:pPr>
            <a:r>
              <a:rPr lang="fr-FR" sz="8000" b="1" i="1" dirty="0">
                <a:latin typeface="Century Gothic" panose="020B0502020202020204" pitchFamily="34" charset="0"/>
              </a:rPr>
              <a:t>Exemple : </a:t>
            </a:r>
            <a:r>
              <a:rPr lang="fr-FR" sz="8000" dirty="0">
                <a:latin typeface="Century Gothic" panose="020B0502020202020204" pitchFamily="34" charset="0"/>
              </a:rPr>
              <a:t>prise en compte de la finalité sociale des droits dès le début du 20ème siècle  à travers l’usage abusif du droit de propriété qui pouvait être cause de responsabilité et indemnisation des troubles anormaux de voisinage par son auteur.</a:t>
            </a:r>
          </a:p>
          <a:p>
            <a:pPr lvl="0" indent="-12700">
              <a:buFont typeface="Wingdings" panose="05000000000000000000" pitchFamily="2" charset="2"/>
              <a:buChar char="Ø"/>
            </a:pPr>
            <a:r>
              <a:rPr lang="fr-FR" sz="8000" dirty="0">
                <a:latin typeface="Century Gothic" panose="020B0502020202020204" pitchFamily="34" charset="0"/>
              </a:rPr>
              <a:t> de constituer des </a:t>
            </a:r>
            <a:r>
              <a:rPr lang="fr-FR" sz="8000" b="1" dirty="0">
                <a:latin typeface="Century Gothic" panose="020B0502020202020204" pitchFamily="34" charset="0"/>
              </a:rPr>
              <a:t>régimes juridiques spécialisées</a:t>
            </a:r>
            <a:r>
              <a:rPr lang="fr-FR" sz="8000" dirty="0">
                <a:latin typeface="Century Gothic" panose="020B0502020202020204" pitchFamily="34" charset="0"/>
              </a:rPr>
              <a:t> </a:t>
            </a:r>
          </a:p>
          <a:p>
            <a:pPr marL="273050" lvl="0" indent="0">
              <a:buNone/>
            </a:pPr>
            <a:r>
              <a:rPr lang="fr-FR" sz="8000" dirty="0">
                <a:latin typeface="Century Gothic" panose="020B0502020202020204" pitchFamily="34" charset="0"/>
              </a:rPr>
              <a:t>     </a:t>
            </a:r>
            <a:r>
              <a:rPr lang="fr-FR" sz="8000" b="1" i="1" dirty="0">
                <a:latin typeface="Century Gothic" panose="020B0502020202020204" pitchFamily="34" charset="0"/>
              </a:rPr>
              <a:t>Exemple:  </a:t>
            </a:r>
            <a:r>
              <a:rPr lang="fr-FR" sz="8000" dirty="0">
                <a:latin typeface="Century Gothic" panose="020B0502020202020204" pitchFamily="34" charset="0"/>
              </a:rPr>
              <a:t>le droit du travail, droit des assurances…</a:t>
            </a:r>
          </a:p>
          <a:p>
            <a:pPr algn="just">
              <a:lnSpc>
                <a:spcPct val="150000"/>
              </a:lnSpc>
            </a:pPr>
            <a:endParaRPr lang="fr-FR" dirty="0"/>
          </a:p>
          <a:p>
            <a:pPr algn="just">
              <a:lnSpc>
                <a:spcPct val="150000"/>
              </a:lnSpc>
            </a:pPr>
            <a:endParaRPr lang="fr-FR" sz="1800" dirty="0">
              <a:latin typeface="Century Gothic" panose="020B0502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742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1047</Words>
  <Application>Microsoft Office PowerPoint</Application>
  <PresentationFormat>Grand écran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Corbel</vt:lpstr>
      <vt:lpstr>Wingdings</vt:lpstr>
      <vt:lpstr>Parallaxe</vt:lpstr>
      <vt:lpstr>  INTRODUCTION A L’ETUDE DU DROIT  Pr. Hanane RHARRABI   Séance 9   </vt:lpstr>
      <vt:lpstr>La distinction du droit privé et du droit public </vt:lpstr>
      <vt:lpstr>La distinction du droit privé et du droit public </vt:lpstr>
      <vt:lpstr>La distinction du droit privé et du droit public </vt:lpstr>
      <vt:lpstr>La distinction du droit privé et du droit public </vt:lpstr>
      <vt:lpstr>La distinction du droit privé et du droit public </vt:lpstr>
      <vt:lpstr>La distinction du droit privé et du droit public </vt:lpstr>
      <vt:lpstr>Les subdivisions du droit privé </vt:lpstr>
      <vt:lpstr>Les subdivisions du droit privé </vt:lpstr>
      <vt:lpstr>Les subdivisions du droit privé </vt:lpstr>
      <vt:lpstr>Les subdivisions du droit privé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fondements du caractère coercitif</dc:title>
  <dc:creator>Hanane RHARRABI</dc:creator>
  <cp:lastModifiedBy>Hanane RHARRABI</cp:lastModifiedBy>
  <cp:revision>5</cp:revision>
  <dcterms:created xsi:type="dcterms:W3CDTF">2023-10-16T13:40:07Z</dcterms:created>
  <dcterms:modified xsi:type="dcterms:W3CDTF">2024-11-07T20:06:57Z</dcterms:modified>
</cp:coreProperties>
</file>